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Barlow Condensed SemiBold"/>
      <p:regular r:id="rId51"/>
      <p:bold r:id="rId52"/>
      <p:italic r:id="rId53"/>
      <p:boldItalic r:id="rId54"/>
    </p:embeddedFont>
    <p:embeddedFont>
      <p:font typeface="Barlow Condensed Medium"/>
      <p:regular r:id="rId55"/>
      <p:bold r:id="rId56"/>
      <p:italic r:id="rId57"/>
      <p:boldItalic r:id="rId58"/>
    </p:embeddedFont>
    <p:embeddedFont>
      <p:font typeface="Arvo"/>
      <p:regular r:id="rId59"/>
      <p:bold r:id="rId60"/>
      <p:italic r:id="rId61"/>
      <p:boldItalic r:id="rId62"/>
    </p:embeddedFont>
    <p:embeddedFont>
      <p:font typeface="Barlow Condensed"/>
      <p:regular r:id="rId63"/>
      <p:bold r:id="rId64"/>
      <p:italic r:id="rId65"/>
      <p:boldItalic r:id="rId66"/>
    </p:embeddedFont>
    <p:embeddedFont>
      <p:font typeface="Fira Sans Extra Condensed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jkqPMBOv+L/YcCxPHFuNv4eVdo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FiraSansExtraCondensed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vo-boldItalic.fntdata"/><Relationship Id="rId61" Type="http://schemas.openxmlformats.org/officeDocument/2006/relationships/font" Target="fonts/Arvo-italic.fntdata"/><Relationship Id="rId20" Type="http://schemas.openxmlformats.org/officeDocument/2006/relationships/slide" Target="slides/slide15.xml"/><Relationship Id="rId64" Type="http://schemas.openxmlformats.org/officeDocument/2006/relationships/font" Target="fonts/BarlowCondensed-bold.fntdata"/><Relationship Id="rId63" Type="http://schemas.openxmlformats.org/officeDocument/2006/relationships/font" Target="fonts/BarlowCondensed-regular.fntdata"/><Relationship Id="rId22" Type="http://schemas.openxmlformats.org/officeDocument/2006/relationships/slide" Target="slides/slide17.xml"/><Relationship Id="rId66" Type="http://schemas.openxmlformats.org/officeDocument/2006/relationships/font" Target="fonts/BarlowCondensed-boldItalic.fntdata"/><Relationship Id="rId21" Type="http://schemas.openxmlformats.org/officeDocument/2006/relationships/slide" Target="slides/slide16.xml"/><Relationship Id="rId65" Type="http://schemas.openxmlformats.org/officeDocument/2006/relationships/font" Target="fonts/BarlowCondensed-italic.fntdata"/><Relationship Id="rId24" Type="http://schemas.openxmlformats.org/officeDocument/2006/relationships/slide" Target="slides/slide19.xml"/><Relationship Id="rId68" Type="http://schemas.openxmlformats.org/officeDocument/2006/relationships/font" Target="fonts/FiraSansExtraCondensedMedium-bold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Medium-regular.fntdata"/><Relationship Id="rId60" Type="http://schemas.openxmlformats.org/officeDocument/2006/relationships/font" Target="fonts/Arv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ExtraCondensed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CondensedSemiBold-regular.fntdata"/><Relationship Id="rId50" Type="http://schemas.openxmlformats.org/officeDocument/2006/relationships/slide" Target="slides/slide45.xml"/><Relationship Id="rId53" Type="http://schemas.openxmlformats.org/officeDocument/2006/relationships/font" Target="fonts/BarlowCondensedSemiBold-italic.fntdata"/><Relationship Id="rId52" Type="http://schemas.openxmlformats.org/officeDocument/2006/relationships/font" Target="fonts/BarlowCondensedSemiBold-bold.fntdata"/><Relationship Id="rId11" Type="http://schemas.openxmlformats.org/officeDocument/2006/relationships/slide" Target="slides/slide6.xml"/><Relationship Id="rId55" Type="http://schemas.openxmlformats.org/officeDocument/2006/relationships/font" Target="fonts/BarlowCondensedMedium-regular.fntdata"/><Relationship Id="rId10" Type="http://schemas.openxmlformats.org/officeDocument/2006/relationships/slide" Target="slides/slide5.xml"/><Relationship Id="rId54" Type="http://schemas.openxmlformats.org/officeDocument/2006/relationships/font" Target="fonts/BarlowCondensed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BarlowCondensedMedium-italic.fntdata"/><Relationship Id="rId12" Type="http://schemas.openxmlformats.org/officeDocument/2006/relationships/slide" Target="slides/slide7.xml"/><Relationship Id="rId56" Type="http://schemas.openxmlformats.org/officeDocument/2006/relationships/font" Target="fonts/BarlowCondensedMedium-bold.fntdata"/><Relationship Id="rId15" Type="http://schemas.openxmlformats.org/officeDocument/2006/relationships/slide" Target="slides/slide10.xml"/><Relationship Id="rId59" Type="http://schemas.openxmlformats.org/officeDocument/2006/relationships/font" Target="fonts/Arvo-regular.fntdata"/><Relationship Id="rId14" Type="http://schemas.openxmlformats.org/officeDocument/2006/relationships/slide" Target="slides/slide9.xml"/><Relationship Id="rId58" Type="http://schemas.openxmlformats.org/officeDocument/2006/relationships/font" Target="fonts/BarlowCondensed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level-up-web/developer-roadmaps-all-in-one-place-75c0402db0e0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level-up-web/developer-roadmaps-all-in-one-place-75c0402db0e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Clique aqui para o </a:t>
            </a:r>
            <a:r>
              <a:rPr lang="pt-BR" sz="1400" u="sng">
                <a:solidFill>
                  <a:schemeClr val="hlink"/>
                </a:solidFill>
                <a:hlinkClick r:id="rId2"/>
              </a:rPr>
              <a:t>artigo</a:t>
            </a:r>
            <a:r>
              <a:rPr lang="pt-BR" sz="1400">
                <a:solidFill>
                  <a:schemeClr val="dk1"/>
                </a:solidFill>
              </a:rPr>
              <a:t> completo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>
                <a:solidFill>
                  <a:schemeClr val="dk1"/>
                </a:solidFill>
              </a:rPr>
              <a:t>Clique aqui para o </a:t>
            </a:r>
            <a:r>
              <a:rPr lang="pt-BR" sz="1400" u="sng">
                <a:solidFill>
                  <a:schemeClr val="hlink"/>
                </a:solidFill>
                <a:hlinkClick r:id="rId2"/>
              </a:rPr>
              <a:t>artigo</a:t>
            </a:r>
            <a:r>
              <a:rPr lang="pt-BR" sz="1400">
                <a:solidFill>
                  <a:schemeClr val="dk1"/>
                </a:solidFill>
              </a:rPr>
              <a:t> completo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&lt;link&gt; tag basicamente importa um arquivo e deve ser colocado dentro da &lt;head&gt; tag, na qual tudo que não é elemento da página pode ser colocado.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 type="title">
  <p:cSld name="TITLE">
    <p:bg>
      <p:bgPr>
        <a:solidFill>
          <a:srgbClr val="E9E6E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/>
        </p:txBody>
      </p:sp>
      <p:grpSp>
        <p:nvGrpSpPr>
          <p:cNvPr id="11" name="Google Shape;11;p47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47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7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7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7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7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7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7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7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7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7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7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7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7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47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7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7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7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7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7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7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7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7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7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7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7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" name="Google Shape;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81175" y="4392638"/>
            <a:ext cx="690549" cy="6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91" y="4442250"/>
            <a:ext cx="1299333" cy="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675" y="453195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com design(esq. inf)">
  <p:cSld name="CUSTOM_3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56"/>
          <p:cNvGrpSpPr/>
          <p:nvPr/>
        </p:nvGrpSpPr>
        <p:grpSpPr>
          <a:xfrm rot="10800000">
            <a:off x="11" y="4048849"/>
            <a:ext cx="2761414" cy="1094591"/>
            <a:chOff x="5543377" y="-26649"/>
            <a:chExt cx="3613944" cy="1432522"/>
          </a:xfrm>
        </p:grpSpPr>
        <p:sp>
          <p:nvSpPr>
            <p:cNvPr id="429" name="Google Shape;429;p5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1725" y="455860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1">
  <p:cSld name="CUSTOM_3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25" y="4569825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7" name="Google Shape;457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8" name="Google Shape;45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direita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8"/>
          <p:cNvSpPr txBox="1"/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2" name="Google Shape;102;p4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" name="Google Shape;103;p48"/>
          <p:cNvGrpSpPr/>
          <p:nvPr/>
        </p:nvGrpSpPr>
        <p:grpSpPr>
          <a:xfrm rot="10800000">
            <a:off x="11" y="4048899"/>
            <a:ext cx="2761414" cy="1094591"/>
            <a:chOff x="5543377" y="-26649"/>
            <a:chExt cx="3613944" cy="1432522"/>
          </a:xfrm>
        </p:grpSpPr>
        <p:sp>
          <p:nvSpPr>
            <p:cNvPr id="104" name="Google Shape;104;p4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8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8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8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8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8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8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8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8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8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8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8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6" name="Google Shape;12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1725" y="453620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2">
  <p:cSld name="TITLE_1">
    <p:bg>
      <p:bgPr>
        <a:solidFill>
          <a:srgbClr val="E9E6E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9"/>
          <p:cNvSpPr txBox="1"/>
          <p:nvPr>
            <p:ph type="ctrTitle"/>
          </p:nvPr>
        </p:nvSpPr>
        <p:spPr>
          <a:xfrm>
            <a:off x="1488837" y="1545452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/>
        </p:txBody>
      </p:sp>
      <p:grpSp>
        <p:nvGrpSpPr>
          <p:cNvPr id="129" name="Google Shape;129;p49"/>
          <p:cNvGrpSpPr/>
          <p:nvPr/>
        </p:nvGrpSpPr>
        <p:grpSpPr>
          <a:xfrm flipH="1">
            <a:off x="6278928" y="7"/>
            <a:ext cx="2865062" cy="3613974"/>
            <a:chOff x="-26858" y="-227337"/>
            <a:chExt cx="2186403" cy="2757917"/>
          </a:xfrm>
        </p:grpSpPr>
        <p:sp>
          <p:nvSpPr>
            <p:cNvPr id="130" name="Google Shape;130;p4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49"/>
          <p:cNvGrpSpPr/>
          <p:nvPr/>
        </p:nvGrpSpPr>
        <p:grpSpPr>
          <a:xfrm flipH="1">
            <a:off x="-362434" y="2622563"/>
            <a:ext cx="2550204" cy="2757917"/>
            <a:chOff x="1384075" y="241450"/>
            <a:chExt cx="4822625" cy="5215425"/>
          </a:xfrm>
        </p:grpSpPr>
        <p:sp>
          <p:nvSpPr>
            <p:cNvPr id="171" name="Google Shape;171;p4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9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9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9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9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9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9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9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9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9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9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9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9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9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9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9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9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9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9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9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9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9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9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9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9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9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6" name="Google Shape;21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23225" y="4396888"/>
            <a:ext cx="690549" cy="6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941" y="4446500"/>
            <a:ext cx="1299333" cy="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725" y="453620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ário">
  <p:cSld name="CUSTOM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0"/>
          <p:cNvGrpSpPr/>
          <p:nvPr/>
        </p:nvGrpSpPr>
        <p:grpSpPr>
          <a:xfrm>
            <a:off x="6382586" y="-2"/>
            <a:ext cx="2761414" cy="1094591"/>
            <a:chOff x="5543377" y="-26649"/>
            <a:chExt cx="3613944" cy="1432522"/>
          </a:xfrm>
        </p:grpSpPr>
        <p:sp>
          <p:nvSpPr>
            <p:cNvPr id="221" name="Google Shape;221;p50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0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0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0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0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0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0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0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0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0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0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0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0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0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0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0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0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50"/>
          <p:cNvGrpSpPr/>
          <p:nvPr/>
        </p:nvGrpSpPr>
        <p:grpSpPr>
          <a:xfrm>
            <a:off x="-413095" y="3658797"/>
            <a:ext cx="2192144" cy="1495179"/>
            <a:chOff x="-293169" y="3658798"/>
            <a:chExt cx="2192144" cy="1495179"/>
          </a:xfrm>
        </p:grpSpPr>
        <p:sp>
          <p:nvSpPr>
            <p:cNvPr id="243" name="Google Shape;243;p50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0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0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0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0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0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0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0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0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0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0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0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0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0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0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0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0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0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50"/>
          <p:cNvSpPr txBox="1"/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2" name="Google Shape;262;p50"/>
          <p:cNvSpPr txBox="1"/>
          <p:nvPr>
            <p:ph idx="2" type="title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3" name="Google Shape;263;p50"/>
          <p:cNvSpPr txBox="1"/>
          <p:nvPr>
            <p:ph idx="3" type="ctrTitle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4" name="Google Shape;264;p50"/>
          <p:cNvSpPr txBox="1"/>
          <p:nvPr>
            <p:ph idx="4" type="title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5" name="Google Shape;265;p50"/>
          <p:cNvSpPr txBox="1"/>
          <p:nvPr>
            <p:ph idx="5" type="ctrTitle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6" name="Google Shape;266;p50"/>
          <p:cNvSpPr txBox="1"/>
          <p:nvPr>
            <p:ph idx="6" type="title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7" name="Google Shape;267;p50"/>
          <p:cNvSpPr txBox="1"/>
          <p:nvPr>
            <p:ph idx="7" type="ctrTitle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8" name="Google Shape;268;p50"/>
          <p:cNvSpPr txBox="1"/>
          <p:nvPr>
            <p:ph idx="8" type="title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69" name="Google Shape;269;p50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50"/>
          <p:cNvSpPr txBox="1"/>
          <p:nvPr>
            <p:ph idx="9" type="ctrTitle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71" name="Google Shape;2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2" name="Google Shape;27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4150" y="4540438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+texto">
  <p:cSld name="CUSTOM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51"/>
          <p:cNvSpPr txBox="1"/>
          <p:nvPr>
            <p:ph idx="1" type="subTitle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6" name="Google Shape;276;p51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7" name="Google Shape;277;p51"/>
          <p:cNvGrpSpPr/>
          <p:nvPr/>
        </p:nvGrpSpPr>
        <p:grpSpPr>
          <a:xfrm flipH="1" rot="10800000">
            <a:off x="-421470" y="-2"/>
            <a:ext cx="2192144" cy="1495179"/>
            <a:chOff x="-293169" y="3658798"/>
            <a:chExt cx="2192144" cy="1495179"/>
          </a:xfrm>
        </p:grpSpPr>
        <p:sp>
          <p:nvSpPr>
            <p:cNvPr id="278" name="Google Shape;278;p51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1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1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1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1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1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1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1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1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1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1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1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1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1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1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1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1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1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51"/>
          <p:cNvGrpSpPr/>
          <p:nvPr/>
        </p:nvGrpSpPr>
        <p:grpSpPr>
          <a:xfrm flipH="1" rot="10800000">
            <a:off x="6382586" y="4048899"/>
            <a:ext cx="2761414" cy="1094591"/>
            <a:chOff x="5543377" y="-26649"/>
            <a:chExt cx="3613944" cy="1432522"/>
          </a:xfrm>
        </p:grpSpPr>
        <p:sp>
          <p:nvSpPr>
            <p:cNvPr id="297" name="Google Shape;297;p51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1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1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1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1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1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1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1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1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1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1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1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1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1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1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25" y="455410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esquerda">
  <p:cSld name="CUSTOM_2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22" name="Google Shape;322;p52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3" name="Google Shape;323;p52"/>
          <p:cNvGrpSpPr/>
          <p:nvPr/>
        </p:nvGrpSpPr>
        <p:grpSpPr>
          <a:xfrm flipH="1" rot="10800000">
            <a:off x="6382586" y="4048899"/>
            <a:ext cx="2761414" cy="1094591"/>
            <a:chOff x="5543377" y="-26649"/>
            <a:chExt cx="3613944" cy="1432522"/>
          </a:xfrm>
        </p:grpSpPr>
        <p:sp>
          <p:nvSpPr>
            <p:cNvPr id="324" name="Google Shape;324;p52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2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25" y="4569825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/gráfico + título + texto">
  <p:cSld name="CUSTOM_2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49" name="Google Shape;349;p53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0" name="Google Shape;350;p53"/>
          <p:cNvGrpSpPr/>
          <p:nvPr/>
        </p:nvGrpSpPr>
        <p:grpSpPr>
          <a:xfrm flipH="1" rot="10800000">
            <a:off x="6382586" y="4048899"/>
            <a:ext cx="2761414" cy="1094591"/>
            <a:chOff x="5543377" y="-26649"/>
            <a:chExt cx="3613944" cy="1432522"/>
          </a:xfrm>
        </p:grpSpPr>
        <p:sp>
          <p:nvSpPr>
            <p:cNvPr id="351" name="Google Shape;351;p53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3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3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3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3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3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3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3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4014450" y="1045425"/>
            <a:ext cx="46557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4875" y="4581025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/gráfico + texto">
  <p:cSld name="CUSTOM_2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54"/>
          <p:cNvCxnSpPr/>
          <p:nvPr/>
        </p:nvCxnSpPr>
        <p:spPr>
          <a:xfrm>
            <a:off x="326376" y="3425425"/>
            <a:ext cx="0" cy="2664900"/>
          </a:xfrm>
          <a:prstGeom prst="straightConnector1">
            <a:avLst/>
          </a:prstGeom>
          <a:noFill/>
          <a:ln cap="flat" cmpd="sng" w="28575">
            <a:solidFill>
              <a:srgbClr val="005F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7" name="Google Shape;377;p54"/>
          <p:cNvGrpSpPr/>
          <p:nvPr/>
        </p:nvGrpSpPr>
        <p:grpSpPr>
          <a:xfrm flipH="1" rot="10800000">
            <a:off x="6382586" y="4048899"/>
            <a:ext cx="2761414" cy="1094591"/>
            <a:chOff x="5543377" y="-26649"/>
            <a:chExt cx="3613944" cy="1432522"/>
          </a:xfrm>
        </p:grpSpPr>
        <p:sp>
          <p:nvSpPr>
            <p:cNvPr id="378" name="Google Shape;378;p5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54"/>
          <p:cNvSpPr txBox="1"/>
          <p:nvPr>
            <p:ph idx="1" type="body"/>
          </p:nvPr>
        </p:nvSpPr>
        <p:spPr>
          <a:xfrm>
            <a:off x="4627750" y="334525"/>
            <a:ext cx="4209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0" name="Google Shape;40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1" name="Google Shape;40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2400" y="4576475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com design(dir. inf)">
  <p:cSld name="CUSTOM_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55"/>
          <p:cNvGrpSpPr/>
          <p:nvPr/>
        </p:nvGrpSpPr>
        <p:grpSpPr>
          <a:xfrm flipH="1" rot="10800000">
            <a:off x="6382586" y="4048849"/>
            <a:ext cx="2761414" cy="1094591"/>
            <a:chOff x="5543377" y="-26649"/>
            <a:chExt cx="3613944" cy="1432522"/>
          </a:xfrm>
        </p:grpSpPr>
        <p:sp>
          <p:nvSpPr>
            <p:cNvPr id="404" name="Google Shape;404;p5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93B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F8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E6ECE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6" name="Google Shape;42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25" y="4569800"/>
            <a:ext cx="1530275" cy="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9E6E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b="0" i="0" sz="2800" u="none" cap="none" strike="noStrik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b="0" i="0" sz="18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b="0" i="0" sz="1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expo.getbootstrap.com/" TargetMode="External"/><Relationship Id="rId4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aterializecss.com/showcase.html" TargetMode="External"/><Relationship Id="rId4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"/>
          <p:cNvSpPr txBox="1"/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Minicurso introdutório de CSS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"/>
          <p:cNvSpPr txBox="1"/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Modificando propriedades do Box-Model</a:t>
            </a:r>
            <a:endParaRPr/>
          </a:p>
        </p:txBody>
      </p:sp>
      <p:sp>
        <p:nvSpPr>
          <p:cNvPr id="531" name="Google Shape;531;p10"/>
          <p:cNvSpPr txBox="1"/>
          <p:nvPr/>
        </p:nvSpPr>
        <p:spPr>
          <a:xfrm>
            <a:off x="491675" y="1046250"/>
            <a:ext cx="78312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Padding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32" name="Google Shape;532;p10"/>
          <p:cNvPicPr preferRelativeResize="0"/>
          <p:nvPr/>
        </p:nvPicPr>
        <p:blipFill rotWithShape="1">
          <a:blip r:embed="rId3">
            <a:alphaModFix/>
          </a:blip>
          <a:srcRect b="0" l="405" r="414" t="0"/>
          <a:stretch/>
        </p:blipFill>
        <p:spPr>
          <a:xfrm>
            <a:off x="808400" y="1046250"/>
            <a:ext cx="2068100" cy="1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300" y="2759375"/>
            <a:ext cx="4192992" cy="1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0"/>
          <p:cNvSpPr/>
          <p:nvPr/>
        </p:nvSpPr>
        <p:spPr>
          <a:xfrm>
            <a:off x="4134517" y="2293613"/>
            <a:ext cx="796500" cy="4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5350" y="1552175"/>
            <a:ext cx="3325000" cy="2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"/>
          <p:cNvSpPr txBox="1"/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Cores em CSS</a:t>
            </a:r>
            <a:endParaRPr/>
          </a:p>
        </p:txBody>
      </p:sp>
      <p:sp>
        <p:nvSpPr>
          <p:cNvPr id="541" name="Google Shape;541;p11"/>
          <p:cNvSpPr txBox="1"/>
          <p:nvPr/>
        </p:nvSpPr>
        <p:spPr>
          <a:xfrm>
            <a:off x="476850" y="1046250"/>
            <a:ext cx="36969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RGB -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Red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Green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e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Blue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de 0-255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RGBA - Igual ao RGB, mas com um valor alpha de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transparência</a:t>
            </a:r>
            <a:endParaRPr b="1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Hexadecimal  - "#" + "string de 6 números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(0-F)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"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42" name="Google Shape;542;p11"/>
          <p:cNvPicPr preferRelativeResize="0"/>
          <p:nvPr/>
        </p:nvPicPr>
        <p:blipFill rotWithShape="1">
          <a:blip r:embed="rId3">
            <a:alphaModFix/>
          </a:blip>
          <a:srcRect b="70054" l="0" r="0" t="0"/>
          <a:stretch/>
        </p:blipFill>
        <p:spPr>
          <a:xfrm>
            <a:off x="5295074" y="3182925"/>
            <a:ext cx="2575574" cy="8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1"/>
          <p:cNvSpPr txBox="1"/>
          <p:nvPr/>
        </p:nvSpPr>
        <p:spPr>
          <a:xfrm>
            <a:off x="2876500" y="4194900"/>
            <a:ext cx="2875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pt-BR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Bastas escrever </a:t>
            </a:r>
            <a:r>
              <a:rPr b="0" i="1" lang="pt-BR" sz="16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" Color Picker" no Google e escolher sua cor :)</a:t>
            </a:r>
            <a:endParaRPr b="0" i="1" sz="16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44" name="Google Shape;5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088" y="1166699"/>
            <a:ext cx="2875500" cy="84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325" y="2254789"/>
            <a:ext cx="30670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Definido cores dos elementos</a:t>
            </a:r>
            <a:endParaRPr/>
          </a:p>
        </p:txBody>
      </p:sp>
      <p:sp>
        <p:nvSpPr>
          <p:cNvPr id="551" name="Google Shape;551;p12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O atributo “color” define a cor dos textos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 atributo “background-color” define a cor de fundo do elemento.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52" name="Google Shape;5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2696850"/>
            <a:ext cx="25908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6700" y="2322025"/>
            <a:ext cx="3048178" cy="25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Plano de fundo </a:t>
            </a:r>
            <a:endParaRPr/>
          </a:p>
        </p:txBody>
      </p:sp>
      <p:sp>
        <p:nvSpPr>
          <p:cNvPr id="559" name="Google Shape;559;p13"/>
          <p:cNvSpPr txBox="1"/>
          <p:nvPr/>
        </p:nvSpPr>
        <p:spPr>
          <a:xfrm>
            <a:off x="379800" y="1017375"/>
            <a:ext cx="4042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vo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Para adicionar uma imagem: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60" name="Google Shape;560;p13"/>
          <p:cNvSpPr/>
          <p:nvPr/>
        </p:nvSpPr>
        <p:spPr>
          <a:xfrm rot="5400000">
            <a:off x="6434990" y="2987604"/>
            <a:ext cx="4854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379800" y="2226175"/>
            <a:ext cx="4042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vo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 para editar essa imagem?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62" name="Google Shape;5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75" y="1407037"/>
            <a:ext cx="31432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3"/>
          <p:cNvPicPr preferRelativeResize="0"/>
          <p:nvPr/>
        </p:nvPicPr>
        <p:blipFill rotWithShape="1">
          <a:blip r:embed="rId4">
            <a:alphaModFix/>
          </a:blip>
          <a:srcRect b="18193" l="0" r="0" t="0"/>
          <a:stretch/>
        </p:blipFill>
        <p:spPr>
          <a:xfrm>
            <a:off x="422225" y="2578700"/>
            <a:ext cx="3432750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3"/>
          <p:cNvSpPr txBox="1"/>
          <p:nvPr/>
        </p:nvSpPr>
        <p:spPr>
          <a:xfrm>
            <a:off x="4785175" y="1046250"/>
            <a:ext cx="4042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vo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Para adicionar uma imagem: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65" name="Google Shape;56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9025" y="1397300"/>
            <a:ext cx="3577348" cy="1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0031" y="2853350"/>
            <a:ext cx="3335346" cy="15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3"/>
          <p:cNvSpPr txBox="1"/>
          <p:nvPr/>
        </p:nvSpPr>
        <p:spPr>
          <a:xfrm>
            <a:off x="545625" y="3464750"/>
            <a:ext cx="328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OBS: É importante lembrar de usar uma imagem adequada para o fundo, caso necessário. </a:t>
            </a:r>
            <a:endParaRPr b="0" i="1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Display</a:t>
            </a:r>
            <a:endParaRPr/>
          </a:p>
        </p:txBody>
      </p:sp>
      <p:sp>
        <p:nvSpPr>
          <p:cNvPr id="573" name="Google Shape;573;p14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“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display” 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especifica o comportamento de exibição (o tipo de caixa de renderização) de um elemento.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block: renderiza o elemento em um bloco iniciando em uma nova linha.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inline: renderiza o elemento na mesma linha e qualquer propriedade de altura ou largura não terão efeito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inline-block: renderiza os elementos em blocos na mesma linha.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Display</a:t>
            </a:r>
            <a:endParaRPr/>
          </a:p>
        </p:txBody>
      </p:sp>
      <p:pic>
        <p:nvPicPr>
          <p:cNvPr id="579" name="Google Shape;5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5"/>
          <p:cNvSpPr txBox="1"/>
          <p:nvPr/>
        </p:nvSpPr>
        <p:spPr>
          <a:xfrm>
            <a:off x="300563" y="13637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Block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81" name="Google Shape;5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34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5"/>
          <p:cNvSpPr txBox="1"/>
          <p:nvPr/>
        </p:nvSpPr>
        <p:spPr>
          <a:xfrm>
            <a:off x="3123363" y="13637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inline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83" name="Google Shape;58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28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5"/>
          <p:cNvSpPr txBox="1"/>
          <p:nvPr/>
        </p:nvSpPr>
        <p:spPr>
          <a:xfrm>
            <a:off x="5942763" y="13637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inline-block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6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Height e width</a:t>
            </a:r>
            <a:endParaRPr/>
          </a:p>
        </p:txBody>
      </p:sp>
      <p:sp>
        <p:nvSpPr>
          <p:cNvPr id="590" name="Google Shape;590;p16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Height define a altura do elemento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Width define a largura do elemento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Elas podem ser desativadas por outras propriedades css como “display: inline” ou “box-sizing: content-box”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Height e width</a:t>
            </a:r>
            <a:endParaRPr/>
          </a:p>
        </p:txBody>
      </p:sp>
      <p:pic>
        <p:nvPicPr>
          <p:cNvPr id="596" name="Google Shape;5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7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height: 100px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width: 300px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98" name="Google Shape;5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2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7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height: 150px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width: 150px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00" name="Google Shape;6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7"/>
          <p:cNvSpPr txBox="1"/>
          <p:nvPr/>
        </p:nvSpPr>
        <p:spPr>
          <a:xfrm>
            <a:off x="60917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height: 300px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width: 100px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8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text-align</a:t>
            </a:r>
            <a:endParaRPr/>
          </a:p>
        </p:txBody>
      </p:sp>
      <p:sp>
        <p:nvSpPr>
          <p:cNvPr id="607" name="Google Shape;607;p18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text-align define o alinhamento do texto para diferentes elementos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Seus atributos podem ser: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left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right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center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justify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9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text-align</a:t>
            </a:r>
            <a:endParaRPr/>
          </a:p>
        </p:txBody>
      </p:sp>
      <p:pic>
        <p:nvPicPr>
          <p:cNvPr id="613" name="Google Shape;6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9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left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15" name="Google Shape;6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2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9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center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17" name="Google Shape;6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9"/>
          <p:cNvSpPr txBox="1"/>
          <p:nvPr/>
        </p:nvSpPr>
        <p:spPr>
          <a:xfrm>
            <a:off x="60917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justify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"/>
          <p:cNvSpPr txBox="1"/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Objetivos do Curso</a:t>
            </a:r>
            <a:endParaRPr/>
          </a:p>
        </p:txBody>
      </p:sp>
      <p:sp>
        <p:nvSpPr>
          <p:cNvPr id="469" name="Google Shape;469;p2"/>
          <p:cNvSpPr txBox="1"/>
          <p:nvPr/>
        </p:nvSpPr>
        <p:spPr>
          <a:xfrm>
            <a:off x="466925" y="1059825"/>
            <a:ext cx="80637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Como escrever arquivos CSS válidos, definindo a “Regra de Ouro” do CSS;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Como incorporar CSS no seus arquivos HTML;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Selecionar os elementos por tags, classes e ID;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Estilizar os elementos com propriedades básicas como Cor, Plano de Fundo, etc.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0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border</a:t>
            </a:r>
            <a:endParaRPr/>
          </a:p>
        </p:txBody>
      </p:sp>
      <p:sp>
        <p:nvSpPr>
          <p:cNvPr id="624" name="Google Shape;624;p20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border define a borda de um elemento html.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Seus atributos são: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</a:t>
            </a:r>
            <a:r>
              <a:rPr b="0" i="1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tamanho tipo cor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○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tamanho em pixels ou em.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○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tipo pode ser </a:t>
            </a:r>
            <a:r>
              <a:rPr b="0" i="1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solid, dotted 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(tracejada)</a:t>
            </a:r>
            <a:r>
              <a:rPr b="0" i="1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, double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○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cor pode ser definida em nas cores padrão, hex, ou rgb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border</a:t>
            </a:r>
            <a:endParaRPr/>
          </a:p>
        </p:txBody>
      </p:sp>
      <p:pic>
        <p:nvPicPr>
          <p:cNvPr id="630" name="Google Shape;6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1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7px solid red;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32" name="Google Shape;6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2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1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.3em dotted #232323;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34" name="Google Shape;6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1"/>
          <p:cNvSpPr txBox="1"/>
          <p:nvPr/>
        </p:nvSpPr>
        <p:spPr>
          <a:xfrm>
            <a:off x="5899450" y="1211300"/>
            <a:ext cx="316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double rgb(156,25,156);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2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border-radius</a:t>
            </a:r>
            <a:endParaRPr/>
          </a:p>
        </p:txBody>
      </p:sp>
      <p:sp>
        <p:nvSpPr>
          <p:cNvPr id="641" name="Google Shape;641;p22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border-radius deixa as bordas com cantos arredondados.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Seus atributos podem ser: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</a:t>
            </a:r>
            <a:r>
              <a:rPr b="0" i="1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tamanho_do_raio_do_canto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vo"/>
              <a:buChar char="○"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tamanho em pixels ou %.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border: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cantSupEsq, </a:t>
            </a:r>
            <a:r>
              <a:rPr b="0" i="1" lang="pt-BR" sz="20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cantSupDir, cantInfDir, cantInfEsq;</a:t>
            </a:r>
            <a:r>
              <a:rPr b="0" i="1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endParaRPr b="0" i="1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border: </a:t>
            </a:r>
            <a:r>
              <a:rPr b="0" i="1" lang="pt-BR" sz="20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cantSupEsq, cSupDir_and_cInfEsq, cantInfDir;</a:t>
            </a:r>
            <a:endParaRPr b="0" i="1" sz="20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vo"/>
              <a:buChar char="●"/>
            </a:pPr>
            <a:r>
              <a:rPr b="0" i="0" lang="pt-BR" sz="20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border: </a:t>
            </a:r>
            <a:r>
              <a:rPr b="0" i="1" lang="pt-BR" sz="20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cSupEsq_and_cInfDir, cSupDir_and_cInfEsq;</a:t>
            </a:r>
            <a:endParaRPr b="0" i="1" sz="20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3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border-radius</a:t>
            </a:r>
            <a:endParaRPr/>
          </a:p>
        </p:txBody>
      </p:sp>
      <p:pic>
        <p:nvPicPr>
          <p:cNvPr id="647" name="Google Shape;6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3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border-radius: 15px;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49" name="Google Shape;6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2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3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border-radius: 25%;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51" name="Google Shape;65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81438"/>
            <a:ext cx="2672875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3"/>
          <p:cNvSpPr txBox="1"/>
          <p:nvPr/>
        </p:nvSpPr>
        <p:spPr>
          <a:xfrm>
            <a:off x="5899450" y="1211300"/>
            <a:ext cx="316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border-radius: 25%;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border-radius</a:t>
            </a:r>
            <a:endParaRPr/>
          </a:p>
        </p:txBody>
      </p:sp>
      <p:pic>
        <p:nvPicPr>
          <p:cNvPr id="658" name="Google Shape;6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1906500"/>
            <a:ext cx="3908450" cy="2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4"/>
          <p:cNvSpPr txBox="1"/>
          <p:nvPr/>
        </p:nvSpPr>
        <p:spPr>
          <a:xfrm>
            <a:off x="5914275" y="1122375"/>
            <a:ext cx="316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color: #f4f4f4;</a:t>
            </a:r>
            <a:endParaRPr b="0" i="0" sz="14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background-color: #424242;</a:t>
            </a:r>
            <a:endParaRPr b="0" i="0" sz="14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border-radius: 25%;</a:t>
            </a:r>
            <a:endParaRPr b="0" i="0" sz="14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355750" y="1906450"/>
            <a:ext cx="39876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Não é necessário ter uma borda para arredondar o elemento. 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5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text-decoration</a:t>
            </a:r>
            <a:endParaRPr/>
          </a:p>
        </p:txBody>
      </p:sp>
      <p:sp>
        <p:nvSpPr>
          <p:cNvPr id="666" name="Google Shape;666;p25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text-decoration  específica a decoração adicionada ao texto.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Atributos: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underline: sublinhado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wave: ondulado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none: tira a decoração do texto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6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text-decoration</a:t>
            </a:r>
            <a:endParaRPr/>
          </a:p>
        </p:txBody>
      </p:sp>
      <p:pic>
        <p:nvPicPr>
          <p:cNvPr id="672" name="Google Shape;672;p26"/>
          <p:cNvPicPr preferRelativeResize="0"/>
          <p:nvPr/>
        </p:nvPicPr>
        <p:blipFill rotWithShape="1">
          <a:blip r:embed="rId3">
            <a:alphaModFix/>
          </a:blip>
          <a:srcRect b="-792" l="0" r="0" t="-811"/>
          <a:stretch/>
        </p:blipFill>
        <p:spPr>
          <a:xfrm>
            <a:off x="300625" y="1744575"/>
            <a:ext cx="2672875" cy="23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6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text-decoration: wavy underline;</a:t>
            </a:r>
            <a:endParaRPr b="0" i="0" sz="11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74" name="Google Shape;674;p26"/>
          <p:cNvPicPr preferRelativeResize="0"/>
          <p:nvPr/>
        </p:nvPicPr>
        <p:blipFill rotWithShape="1">
          <a:blip r:embed="rId4">
            <a:alphaModFix/>
          </a:blip>
          <a:srcRect b="-802" l="0" r="0" t="-802"/>
          <a:stretch/>
        </p:blipFill>
        <p:spPr>
          <a:xfrm>
            <a:off x="3196225" y="1744575"/>
            <a:ext cx="2672875" cy="23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6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text-decoration: overline dotted red;</a:t>
            </a:r>
            <a:endParaRPr b="0" i="0" sz="11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76" name="Google Shape;67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63200"/>
            <a:ext cx="2672875" cy="2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6"/>
          <p:cNvSpPr txBox="1"/>
          <p:nvPr/>
        </p:nvSpPr>
        <p:spPr>
          <a:xfrm>
            <a:off x="5899450" y="1211300"/>
            <a:ext cx="316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text-decoration: none;</a:t>
            </a:r>
            <a:endParaRPr b="0" i="0" sz="13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7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text-transform</a:t>
            </a:r>
            <a:endParaRPr/>
          </a:p>
        </p:txBody>
      </p:sp>
      <p:sp>
        <p:nvSpPr>
          <p:cNvPr id="683" name="Google Shape;683;p27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text-transform muda a formatação: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MAIÚSCULA/minúscula/Capitular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Atributos: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uppercase: maiúscula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lowercase: minúscula 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capitalize: capitular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text-transform</a:t>
            </a:r>
            <a:endParaRPr/>
          </a:p>
        </p:txBody>
      </p:sp>
      <p:pic>
        <p:nvPicPr>
          <p:cNvPr id="689" name="Google Shape;689;p28"/>
          <p:cNvPicPr preferRelativeResize="0"/>
          <p:nvPr/>
        </p:nvPicPr>
        <p:blipFill rotWithShape="1">
          <a:blip r:embed="rId3">
            <a:alphaModFix/>
          </a:blip>
          <a:srcRect b="0" l="787" r="787" t="0"/>
          <a:stretch/>
        </p:blipFill>
        <p:spPr>
          <a:xfrm>
            <a:off x="300625" y="1781500"/>
            <a:ext cx="2672875" cy="2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8"/>
          <p:cNvSpPr txBox="1"/>
          <p:nvPr/>
        </p:nvSpPr>
        <p:spPr>
          <a:xfrm>
            <a:off x="3005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text-transform: uppercase;</a:t>
            </a:r>
            <a:endParaRPr b="0" i="0" sz="13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91" name="Google Shape;691;p28"/>
          <p:cNvPicPr preferRelativeResize="0"/>
          <p:nvPr/>
        </p:nvPicPr>
        <p:blipFill rotWithShape="1">
          <a:blip r:embed="rId4">
            <a:alphaModFix/>
          </a:blip>
          <a:srcRect b="0" l="787" r="787" t="0"/>
          <a:stretch/>
        </p:blipFill>
        <p:spPr>
          <a:xfrm>
            <a:off x="3196225" y="1781500"/>
            <a:ext cx="2672875" cy="2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28"/>
          <p:cNvSpPr txBox="1"/>
          <p:nvPr/>
        </p:nvSpPr>
        <p:spPr>
          <a:xfrm>
            <a:off x="3196163" y="1211300"/>
            <a:ext cx="2673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text-transform: lowercase;</a:t>
            </a:r>
            <a:endParaRPr b="0" i="0" sz="13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93" name="Google Shape;69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1763200"/>
            <a:ext cx="2672875" cy="2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8"/>
          <p:cNvSpPr txBox="1"/>
          <p:nvPr/>
        </p:nvSpPr>
        <p:spPr>
          <a:xfrm>
            <a:off x="5899450" y="1211300"/>
            <a:ext cx="316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text-transform: capitalize;</a:t>
            </a:r>
            <a:endParaRPr b="0" i="0" sz="13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float</a:t>
            </a:r>
            <a:endParaRPr/>
          </a:p>
        </p:txBody>
      </p:sp>
      <p:sp>
        <p:nvSpPr>
          <p:cNvPr id="700" name="Google Shape;700;p29"/>
          <p:cNvSpPr txBox="1"/>
          <p:nvPr/>
        </p:nvSpPr>
        <p:spPr>
          <a:xfrm>
            <a:off x="425875" y="1484550"/>
            <a:ext cx="82305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float </a:t>
            </a: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específica como um elemento deve “flutuar”.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Atributos: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right: à direita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left: 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à esquerda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vo"/>
              <a:buChar char="●"/>
            </a:pPr>
            <a:r>
              <a:rPr b="0" i="0" lang="pt-BR" sz="2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none: não flutua (padrão)</a:t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"/>
          <p:cNvSpPr txBox="1"/>
          <p:nvPr>
            <p:ph type="ctrTitle"/>
          </p:nvPr>
        </p:nvSpPr>
        <p:spPr>
          <a:xfrm>
            <a:off x="0" y="3922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 que é CSS?</a:t>
            </a:r>
            <a:endParaRPr/>
          </a:p>
        </p:txBody>
      </p:sp>
      <p:sp>
        <p:nvSpPr>
          <p:cNvPr id="475" name="Google Shape;475;p3"/>
          <p:cNvSpPr txBox="1"/>
          <p:nvPr/>
        </p:nvSpPr>
        <p:spPr>
          <a:xfrm>
            <a:off x="540150" y="1020375"/>
            <a:ext cx="80637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 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CSS 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é utilizado para definir a aparência de páginas de internet que utilizam linguagem de Marcação. Ele define como os elementos do códigos serão exibidos na tela e separa o conteúdo de seu formato.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Ele surgiu de uma necessidade de adotar estilos nas páginas Web, numa tentativa de deixar tudo mais “</a:t>
            </a:r>
            <a:r>
              <a:rPr b="1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elegante</a:t>
            </a: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”. 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0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float</a:t>
            </a:r>
            <a:endParaRPr/>
          </a:p>
        </p:txBody>
      </p:sp>
      <p:pic>
        <p:nvPicPr>
          <p:cNvPr id="706" name="Google Shape;7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900" y="1422097"/>
            <a:ext cx="3381150" cy="29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2400" y="1422100"/>
            <a:ext cx="2702224" cy="20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350" y="1422100"/>
            <a:ext cx="1815775" cy="13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float</a:t>
            </a:r>
            <a:endParaRPr/>
          </a:p>
        </p:txBody>
      </p:sp>
      <p:pic>
        <p:nvPicPr>
          <p:cNvPr id="714" name="Google Shape;7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575" y="1122450"/>
            <a:ext cx="3729474" cy="32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25" y="2006850"/>
            <a:ext cx="2878850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float</a:t>
            </a:r>
            <a:endParaRPr/>
          </a:p>
        </p:txBody>
      </p:sp>
      <p:pic>
        <p:nvPicPr>
          <p:cNvPr id="721" name="Google Shape;7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575" y="1122450"/>
            <a:ext cx="3729474" cy="32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2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752725" y="2006850"/>
            <a:ext cx="2878850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3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box-sizing</a:t>
            </a:r>
            <a:endParaRPr/>
          </a:p>
        </p:txBody>
      </p:sp>
      <p:sp>
        <p:nvSpPr>
          <p:cNvPr id="728" name="Google Shape;728;p33"/>
          <p:cNvSpPr txBox="1"/>
          <p:nvPr/>
        </p:nvSpPr>
        <p:spPr>
          <a:xfrm>
            <a:off x="425875" y="1484550"/>
            <a:ext cx="82305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propriedade 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box-sizing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define como a largura e altura de um elemento são calculadas: 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se elas devem incluir preenchimento e bordas ou não.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Atributos: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content-box: A propriedades de largura e altura atuam sobre o “content” do box model, padding e border não são incluídos (padrão dos browsers)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border-box: A propriedades de largura e altura atuam sobre o border, padding e content do box-model.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4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box-sizing</a:t>
            </a:r>
            <a:endParaRPr/>
          </a:p>
        </p:txBody>
      </p:sp>
      <p:pic>
        <p:nvPicPr>
          <p:cNvPr id="734" name="Google Shape;7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725" y="1217750"/>
            <a:ext cx="3736500" cy="32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0550" y="1217725"/>
            <a:ext cx="2300025" cy="1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0550" y="2612725"/>
            <a:ext cx="25622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5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box-sizing</a:t>
            </a:r>
            <a:endParaRPr/>
          </a:p>
        </p:txBody>
      </p:sp>
      <p:pic>
        <p:nvPicPr>
          <p:cNvPr id="742" name="Google Shape;7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725" y="1217750"/>
            <a:ext cx="3736500" cy="32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475" y="1217725"/>
            <a:ext cx="2454325" cy="1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5"/>
          <p:cNvPicPr preferRelativeResize="0"/>
          <p:nvPr/>
        </p:nvPicPr>
        <p:blipFill rotWithShape="1">
          <a:blip r:embed="rId5">
            <a:alphaModFix/>
          </a:blip>
          <a:srcRect b="1558" l="0" r="0" t="1549"/>
          <a:stretch/>
        </p:blipFill>
        <p:spPr>
          <a:xfrm>
            <a:off x="1560550" y="2612725"/>
            <a:ext cx="25622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pseudo-classe</a:t>
            </a:r>
            <a:endParaRPr/>
          </a:p>
        </p:txBody>
      </p:sp>
      <p:sp>
        <p:nvSpPr>
          <p:cNvPr id="750" name="Google Shape;750;p36"/>
          <p:cNvSpPr txBox="1"/>
          <p:nvPr/>
        </p:nvSpPr>
        <p:spPr>
          <a:xfrm>
            <a:off x="425875" y="1484550"/>
            <a:ext cx="82305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  Uma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pseudo-classe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CSS é uma palavra-chave adicionada a seletores que especifica um estado especial do elemento selecionado.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Pseudo-classes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permitem que você aplique um estilo a um elemento não apenas em relação ao conteúdo da árvore do documento, mas também em relação 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fatores externos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como o histórico de navegação (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:visited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, por exemplo), a posição do mouse (como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:hover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, que permite saber se o mouse está sobre um elemento ou não).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pseudo-classe</a:t>
            </a:r>
            <a:endParaRPr/>
          </a:p>
        </p:txBody>
      </p:sp>
      <p:sp>
        <p:nvSpPr>
          <p:cNvPr id="756" name="Google Shape;756;p37"/>
          <p:cNvSpPr txBox="1"/>
          <p:nvPr/>
        </p:nvSpPr>
        <p:spPr>
          <a:xfrm>
            <a:off x="425875" y="1484550"/>
            <a:ext cx="82305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:link  - permite que você selecione os links dentro de um elemento. Ela seleciona todos os links que não foram visitados.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:hover - corresponde quando o usuário designa um elemento com um dispositivo apontador, mas não necessariamente o ativa. 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:visited - indica se o link em questão já foi visitado pelo usuário.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vo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:root - pode ser útil para declarar uma variável CSS global e definir parâmetros utilizados em outras classes.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8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:hover</a:t>
            </a:r>
            <a:endParaRPr/>
          </a:p>
        </p:txBody>
      </p:sp>
      <p:pic>
        <p:nvPicPr>
          <p:cNvPr id="762" name="Google Shape;7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00" y="1482275"/>
            <a:ext cx="2521550" cy="2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8"/>
          <p:cNvPicPr preferRelativeResize="0"/>
          <p:nvPr/>
        </p:nvPicPr>
        <p:blipFill rotWithShape="1">
          <a:blip r:embed="rId4">
            <a:alphaModFix/>
          </a:blip>
          <a:srcRect b="35473" l="72794" r="10037" t="23986"/>
          <a:stretch/>
        </p:blipFill>
        <p:spPr>
          <a:xfrm>
            <a:off x="3120200" y="1482275"/>
            <a:ext cx="2791067" cy="24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8"/>
          <p:cNvPicPr preferRelativeResize="0"/>
          <p:nvPr/>
        </p:nvPicPr>
        <p:blipFill rotWithShape="1">
          <a:blip r:embed="rId5">
            <a:alphaModFix/>
          </a:blip>
          <a:srcRect b="35652" l="72842" r="9997" t="24237"/>
          <a:stretch/>
        </p:blipFill>
        <p:spPr>
          <a:xfrm>
            <a:off x="6150036" y="1482275"/>
            <a:ext cx="2820087" cy="24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:link</a:t>
            </a:r>
            <a:endParaRPr/>
          </a:p>
        </p:txBody>
      </p:sp>
      <p:pic>
        <p:nvPicPr>
          <p:cNvPr id="770" name="Google Shape;770;p39"/>
          <p:cNvPicPr preferRelativeResize="0"/>
          <p:nvPr/>
        </p:nvPicPr>
        <p:blipFill rotWithShape="1">
          <a:blip r:embed="rId3">
            <a:alphaModFix/>
          </a:blip>
          <a:srcRect b="0" l="0" r="7302" t="0"/>
          <a:stretch/>
        </p:blipFill>
        <p:spPr>
          <a:xfrm>
            <a:off x="359900" y="1482275"/>
            <a:ext cx="2521550" cy="2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9"/>
          <p:cNvPicPr preferRelativeResize="0"/>
          <p:nvPr/>
        </p:nvPicPr>
        <p:blipFill rotWithShape="1">
          <a:blip r:embed="rId4">
            <a:alphaModFix/>
          </a:blip>
          <a:srcRect b="51247" l="73101" r="10059" t="8712"/>
          <a:stretch/>
        </p:blipFill>
        <p:spPr>
          <a:xfrm>
            <a:off x="3084675" y="1482275"/>
            <a:ext cx="2771724" cy="24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9"/>
          <p:cNvPicPr preferRelativeResize="0"/>
          <p:nvPr/>
        </p:nvPicPr>
        <p:blipFill rotWithShape="1">
          <a:blip r:embed="rId5">
            <a:alphaModFix/>
          </a:blip>
          <a:srcRect b="50788" l="72817" r="10109" t="9015"/>
          <a:stretch/>
        </p:blipFill>
        <p:spPr>
          <a:xfrm>
            <a:off x="6059625" y="1482275"/>
            <a:ext cx="2799899" cy="24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9"/>
          <p:cNvSpPr txBox="1"/>
          <p:nvPr/>
        </p:nvSpPr>
        <p:spPr>
          <a:xfrm>
            <a:off x="3084675" y="3844425"/>
            <a:ext cx="2740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Antes de clicar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74" name="Google Shape;774;p39"/>
          <p:cNvSpPr txBox="1"/>
          <p:nvPr/>
        </p:nvSpPr>
        <p:spPr>
          <a:xfrm>
            <a:off x="6073575" y="3844425"/>
            <a:ext cx="2799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Depois de clicar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"/>
          <p:cNvSpPr txBox="1"/>
          <p:nvPr>
            <p:ph type="ctrTitle"/>
          </p:nvPr>
        </p:nvSpPr>
        <p:spPr>
          <a:xfrm>
            <a:off x="266501" y="3160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 regra de Ouro do CSS</a:t>
            </a:r>
            <a:endParaRPr/>
          </a:p>
        </p:txBody>
      </p:sp>
      <p:sp>
        <p:nvSpPr>
          <p:cNvPr id="481" name="Google Shape;481;p4"/>
          <p:cNvSpPr txBox="1"/>
          <p:nvPr/>
        </p:nvSpPr>
        <p:spPr>
          <a:xfrm>
            <a:off x="404150" y="1050950"/>
            <a:ext cx="33138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Toda linha de código do CSS tem como base </a:t>
            </a:r>
            <a:r>
              <a:rPr b="1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selecionar </a:t>
            </a: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algum elemento do HTML, adicionar uma </a:t>
            </a:r>
            <a:r>
              <a:rPr b="1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propriedade (estilo) </a:t>
            </a: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 atribuir um </a:t>
            </a:r>
            <a:r>
              <a:rPr b="1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valor</a:t>
            </a: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82" name="Google Shape;4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050" y="983624"/>
            <a:ext cx="4453946" cy="3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0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:link</a:t>
            </a:r>
            <a:endParaRPr/>
          </a:p>
        </p:txBody>
      </p:sp>
      <p:pic>
        <p:nvPicPr>
          <p:cNvPr id="780" name="Google Shape;780;p40"/>
          <p:cNvPicPr preferRelativeResize="0"/>
          <p:nvPr/>
        </p:nvPicPr>
        <p:blipFill rotWithShape="1">
          <a:blip r:embed="rId3">
            <a:alphaModFix/>
          </a:blip>
          <a:srcRect b="0" l="1320" r="7604" t="0"/>
          <a:stretch/>
        </p:blipFill>
        <p:spPr>
          <a:xfrm>
            <a:off x="217500" y="1482275"/>
            <a:ext cx="2663950" cy="2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4">
            <a:alphaModFix/>
          </a:blip>
          <a:srcRect b="51247" l="73101" r="10059" t="8712"/>
          <a:stretch/>
        </p:blipFill>
        <p:spPr>
          <a:xfrm>
            <a:off x="3084675" y="1482275"/>
            <a:ext cx="2771724" cy="24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5">
            <a:alphaModFix/>
          </a:blip>
          <a:srcRect b="51140" l="72767" r="10065" t="8718"/>
          <a:stretch/>
        </p:blipFill>
        <p:spPr>
          <a:xfrm>
            <a:off x="6059625" y="1482275"/>
            <a:ext cx="2818549" cy="24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0"/>
          <p:cNvSpPr txBox="1"/>
          <p:nvPr/>
        </p:nvSpPr>
        <p:spPr>
          <a:xfrm>
            <a:off x="3084675" y="3844425"/>
            <a:ext cx="2740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Antes de clicar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84" name="Google Shape;784;p40"/>
          <p:cNvSpPr txBox="1"/>
          <p:nvPr/>
        </p:nvSpPr>
        <p:spPr>
          <a:xfrm>
            <a:off x="6073575" y="3844425"/>
            <a:ext cx="2799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Depois de clicar</a:t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Frameworks CSS</a:t>
            </a:r>
            <a:endParaRPr/>
          </a:p>
        </p:txBody>
      </p:sp>
      <p:sp>
        <p:nvSpPr>
          <p:cNvPr id="790" name="Google Shape;790;p41"/>
          <p:cNvSpPr txBox="1"/>
          <p:nvPr/>
        </p:nvSpPr>
        <p:spPr>
          <a:xfrm>
            <a:off x="425875" y="1484550"/>
            <a:ext cx="82305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Frameworks CSS, trazem de uma série de classes e componentes frequentemente utilizados no front-end.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 grande vantagem de utilizar frameworks css é confiabilidade do código, o padrão  de projeto utilizados, e na maioria das vezes escrever componentes responsivos é massante ( definir parâmetros para cada tipo de tela).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2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Frameworks CSS</a:t>
            </a:r>
            <a:endParaRPr/>
          </a:p>
        </p:txBody>
      </p:sp>
      <p:sp>
        <p:nvSpPr>
          <p:cNvPr id="796" name="Google Shape;796;p42"/>
          <p:cNvSpPr txBox="1"/>
          <p:nvPr/>
        </p:nvSpPr>
        <p:spPr>
          <a:xfrm>
            <a:off x="425875" y="1484550"/>
            <a:ext cx="49770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Bootstrap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	Criada pelo twitter, tem vários componentes prontos, e um sistema de grid bem interessante, além de tornar a criação de sites responsivos de forma bem simples.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hlink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/>
              </a:rPr>
              <a:t>Sites Criados com Bootstrap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97" name="Google Shape;7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9375" y="1449313"/>
            <a:ext cx="2667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3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Frameworks CSS</a:t>
            </a:r>
            <a:endParaRPr/>
          </a:p>
        </p:txBody>
      </p:sp>
      <p:sp>
        <p:nvSpPr>
          <p:cNvPr id="803" name="Google Shape;803;p43"/>
          <p:cNvSpPr txBox="1"/>
          <p:nvPr/>
        </p:nvSpPr>
        <p:spPr>
          <a:xfrm>
            <a:off x="425875" y="1484550"/>
            <a:ext cx="49770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MaterializeCSS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	Utiliza um estilo bem parecido com o que o google utiliza em seus produtos, possui muitos componentes e recursos visuais, também possui um sistema de grid e classes responsivas.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hlink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/>
              </a:rPr>
              <a:t>Sites Criados com MaterializeCSS</a:t>
            </a:r>
            <a:endParaRPr b="0" i="0" sz="18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04" name="Google Shape;80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7075" y="1662200"/>
            <a:ext cx="2669225" cy="1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 txBox="1"/>
          <p:nvPr>
            <p:ph type="ctrTitle"/>
          </p:nvPr>
        </p:nvSpPr>
        <p:spPr>
          <a:xfrm>
            <a:off x="100" y="468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 que fazer agora?</a:t>
            </a:r>
            <a:endParaRPr/>
          </a:p>
        </p:txBody>
      </p:sp>
      <p:sp>
        <p:nvSpPr>
          <p:cNvPr id="810" name="Google Shape;810;p44"/>
          <p:cNvSpPr txBox="1"/>
          <p:nvPr/>
        </p:nvSpPr>
        <p:spPr>
          <a:xfrm>
            <a:off x="197250" y="1103400"/>
            <a:ext cx="47631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vo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Aprender (ou usar) JavaScript, criando páginas responsivas!</a:t>
            </a:r>
            <a:endParaRPr b="0" i="0" sz="17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vo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Para se aprofundar mais no CSS: BootStrap (framework) e Sass (pré-processador);</a:t>
            </a:r>
            <a:endParaRPr b="0" i="0" sz="17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vo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Aprender a organizar suas versões com GIT;</a:t>
            </a:r>
            <a:endParaRPr b="0" i="0" sz="17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vo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Ou você pode estudar o Back-end com Python, PHP, Node.js e Ruby!</a:t>
            </a:r>
            <a:endParaRPr b="0" i="0" sz="17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vo"/>
              <a:buChar char="○"/>
            </a:pPr>
            <a:r>
              <a:rPr b="0" i="1" lang="pt-BR" sz="17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Para os corajosos: Desenvolva Web com C++, usando QT.</a:t>
            </a:r>
            <a:endParaRPr b="0" i="1" sz="17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11" name="Google Shape;811;p44"/>
          <p:cNvPicPr preferRelativeResize="0"/>
          <p:nvPr/>
        </p:nvPicPr>
        <p:blipFill rotWithShape="1">
          <a:blip r:embed="rId3">
            <a:alphaModFix/>
          </a:blip>
          <a:srcRect b="0" l="0" r="3454" t="0"/>
          <a:stretch/>
        </p:blipFill>
        <p:spPr>
          <a:xfrm>
            <a:off x="5083402" y="1484553"/>
            <a:ext cx="3795226" cy="25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4"/>
          <p:cNvSpPr/>
          <p:nvPr/>
        </p:nvSpPr>
        <p:spPr>
          <a:xfrm>
            <a:off x="8234806" y="1484553"/>
            <a:ext cx="643800" cy="72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"/>
          <p:cNvSpPr txBox="1"/>
          <p:nvPr>
            <p:ph type="ctrTitle"/>
          </p:nvPr>
        </p:nvSpPr>
        <p:spPr>
          <a:xfrm>
            <a:off x="-105400" y="22072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7000"/>
              <a:t>Obrigado!</a:t>
            </a:r>
            <a:endParaRPr sz="7000"/>
          </a:p>
        </p:txBody>
      </p:sp>
      <p:sp>
        <p:nvSpPr>
          <p:cNvPr id="818" name="Google Shape;818;p45"/>
          <p:cNvSpPr/>
          <p:nvPr/>
        </p:nvSpPr>
        <p:spPr>
          <a:xfrm>
            <a:off x="8234806" y="1484553"/>
            <a:ext cx="643800" cy="72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"/>
          <p:cNvSpPr txBox="1"/>
          <p:nvPr>
            <p:ph type="ctrTitle"/>
          </p:nvPr>
        </p:nvSpPr>
        <p:spPr>
          <a:xfrm>
            <a:off x="266501" y="3160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Seletores (elementos html)</a:t>
            </a:r>
            <a:endParaRPr/>
          </a:p>
        </p:txBody>
      </p:sp>
      <p:sp>
        <p:nvSpPr>
          <p:cNvPr id="488" name="Google Shape;488;p5"/>
          <p:cNvSpPr txBox="1"/>
          <p:nvPr/>
        </p:nvSpPr>
        <p:spPr>
          <a:xfrm>
            <a:off x="404150" y="1050950"/>
            <a:ext cx="41679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Seletores de elementos definem propriedades de todos os elementos html da página.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São bons para definir propriedades padrão para a página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89" name="Google Shape;4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150" y="1479813"/>
            <a:ext cx="3588275" cy="2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 txBox="1"/>
          <p:nvPr>
            <p:ph type="ctrTitle"/>
          </p:nvPr>
        </p:nvSpPr>
        <p:spPr>
          <a:xfrm>
            <a:off x="266501" y="3160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Seletores (id)</a:t>
            </a:r>
            <a:endParaRPr/>
          </a:p>
        </p:txBody>
      </p:sp>
      <p:sp>
        <p:nvSpPr>
          <p:cNvPr id="495" name="Google Shape;495;p6"/>
          <p:cNvSpPr txBox="1"/>
          <p:nvPr/>
        </p:nvSpPr>
        <p:spPr>
          <a:xfrm>
            <a:off x="404150" y="1050950"/>
            <a:ext cx="41679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Seletores de id definem propriedades para elementos html para um determinado item especificado pelo id.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São bons para definir propriedades para itens específicos.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96" name="Google Shape;496;p6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4775425" y="1479825"/>
            <a:ext cx="3769900" cy="2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"/>
          <p:cNvSpPr txBox="1"/>
          <p:nvPr>
            <p:ph type="ctrTitle"/>
          </p:nvPr>
        </p:nvSpPr>
        <p:spPr>
          <a:xfrm>
            <a:off x="266501" y="3160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Seletores (classes)</a:t>
            </a:r>
            <a:endParaRPr/>
          </a:p>
        </p:txBody>
      </p:sp>
      <p:sp>
        <p:nvSpPr>
          <p:cNvPr id="502" name="Google Shape;502;p7"/>
          <p:cNvSpPr txBox="1"/>
          <p:nvPr/>
        </p:nvSpPr>
        <p:spPr>
          <a:xfrm>
            <a:off x="404150" y="1050950"/>
            <a:ext cx="41679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Seletores de classe definem propriedades para os elementos que recebem esta classe como parâmetro.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Char char="●"/>
            </a:pPr>
            <a:r>
              <a:rPr b="0" i="0" lang="pt-BR" sz="23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São interessantes para reaproveitamento de código.</a:t>
            </a:r>
            <a:endParaRPr b="0" i="0" sz="23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03" name="Google Shape;5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300" y="1479825"/>
            <a:ext cx="4167900" cy="228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"/>
          <p:cNvSpPr txBox="1"/>
          <p:nvPr>
            <p:ph type="ctrTitle"/>
          </p:nvPr>
        </p:nvSpPr>
        <p:spPr>
          <a:xfrm>
            <a:off x="0" y="189125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Usando uma &lt;link&gt; tag</a:t>
            </a:r>
            <a:endParaRPr/>
          </a:p>
        </p:txBody>
      </p:sp>
      <p:sp>
        <p:nvSpPr>
          <p:cNvPr id="509" name="Google Shape;509;p8"/>
          <p:cNvSpPr/>
          <p:nvPr/>
        </p:nvSpPr>
        <p:spPr>
          <a:xfrm>
            <a:off x="4173742" y="3019938"/>
            <a:ext cx="796500" cy="4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"/>
          <p:cNvSpPr txBox="1"/>
          <p:nvPr>
            <p:ph type="ctrTitle"/>
          </p:nvPr>
        </p:nvSpPr>
        <p:spPr>
          <a:xfrm>
            <a:off x="1442813" y="1792725"/>
            <a:ext cx="1940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CSS</a:t>
            </a:r>
            <a:endParaRPr/>
          </a:p>
        </p:txBody>
      </p:sp>
      <p:sp>
        <p:nvSpPr>
          <p:cNvPr id="511" name="Google Shape;511;p8"/>
          <p:cNvSpPr txBox="1"/>
          <p:nvPr>
            <p:ph type="ctrTitle"/>
          </p:nvPr>
        </p:nvSpPr>
        <p:spPr>
          <a:xfrm>
            <a:off x="6061300" y="1703075"/>
            <a:ext cx="1639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Resultado:</a:t>
            </a:r>
            <a:endParaRPr/>
          </a:p>
        </p:txBody>
      </p:sp>
      <p:pic>
        <p:nvPicPr>
          <p:cNvPr id="512" name="Google Shape;5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797" y="2170913"/>
            <a:ext cx="2323225" cy="20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413" y="2251661"/>
            <a:ext cx="1726925" cy="19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"/>
          <p:cNvPicPr preferRelativeResize="0"/>
          <p:nvPr/>
        </p:nvPicPr>
        <p:blipFill rotWithShape="1">
          <a:blip r:embed="rId5">
            <a:alphaModFix/>
          </a:blip>
          <a:srcRect b="35633" l="0" r="0" t="0"/>
          <a:stretch/>
        </p:blipFill>
        <p:spPr>
          <a:xfrm>
            <a:off x="1884700" y="878463"/>
            <a:ext cx="5516950" cy="8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"/>
          <p:cNvSpPr txBox="1"/>
          <p:nvPr/>
        </p:nvSpPr>
        <p:spPr>
          <a:xfrm>
            <a:off x="2691525" y="4261200"/>
            <a:ext cx="39033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OBS: O uso de estilos dentro das tags pode ser para demonstrações rápidas e para debugar (funciona como o prinf).</a:t>
            </a:r>
            <a:endParaRPr b="0" i="1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"/>
          <p:cNvSpPr txBox="1"/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Modificando propriedades do Box-Model</a:t>
            </a:r>
            <a:endParaRPr/>
          </a:p>
        </p:txBody>
      </p:sp>
      <p:sp>
        <p:nvSpPr>
          <p:cNvPr id="521" name="Google Shape;521;p9"/>
          <p:cNvSpPr txBox="1"/>
          <p:nvPr/>
        </p:nvSpPr>
        <p:spPr>
          <a:xfrm>
            <a:off x="491675" y="1046250"/>
            <a:ext cx="78312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Margin</a:t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22" name="Google Shape;5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400" y="1046250"/>
            <a:ext cx="2068100" cy="1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75" y="2854950"/>
            <a:ext cx="3642849" cy="1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9"/>
          <p:cNvSpPr/>
          <p:nvPr/>
        </p:nvSpPr>
        <p:spPr>
          <a:xfrm>
            <a:off x="4134517" y="2293613"/>
            <a:ext cx="796500" cy="4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5350" y="1552175"/>
            <a:ext cx="3325000" cy="2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